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50" d="100"/>
          <a:sy n="50" d="100"/>
        </p:scale>
        <p:origin x="-1267"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3C70E4DF-818F-47CF-8021-A63613AB7826}" type="datetimeFigureOut">
              <a:rPr lang="ar-IQ" smtClean="0"/>
              <a:t>14/04/1441</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B26A99B-9702-434B-8AA2-E6DF0CD05C56}"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3C70E4DF-818F-47CF-8021-A63613AB7826}" type="datetimeFigureOut">
              <a:rPr lang="ar-IQ" smtClean="0"/>
              <a:t>14/04/1441</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3C70E4DF-818F-47CF-8021-A63613AB7826}" type="datetimeFigureOut">
              <a:rPr lang="ar-IQ" smtClean="0"/>
              <a:t>14/04/1441</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8B26A99B-9702-434B-8AA2-E6DF0CD05C56}" type="slidenum">
              <a:rPr lang="ar-IQ" smtClean="0"/>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3C70E4DF-818F-47CF-8021-A63613AB7826}" type="datetimeFigureOut">
              <a:rPr lang="ar-IQ" smtClean="0"/>
              <a:t>14/04/1441</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8B26A99B-9702-434B-8AA2-E6DF0CD05C5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3C70E4DF-818F-47CF-8021-A63613AB7826}" type="datetimeFigureOut">
              <a:rPr lang="ar-IQ" smtClean="0"/>
              <a:t>14/04/1441</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8B26A99B-9702-434B-8AA2-E6DF0CD05C5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C70E4DF-818F-47CF-8021-A63613AB7826}" type="datetimeFigureOut">
              <a:rPr lang="ar-IQ" smtClean="0"/>
              <a:t>14/04/1441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B26A99B-9702-434B-8AA2-E6DF0CD05C5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3C70E4DF-818F-47CF-8021-A63613AB7826}" type="datetimeFigureOut">
              <a:rPr lang="ar-IQ" smtClean="0"/>
              <a:t>14/04/1441</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8B26A99B-9702-434B-8AA2-E6DF0CD05C5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3C70E4DF-818F-47CF-8021-A63613AB7826}" type="datetimeFigureOut">
              <a:rPr lang="ar-IQ" smtClean="0"/>
              <a:t>14/04/1441</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8B26A99B-9702-434B-8AA2-E6DF0CD05C5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3C70E4DF-818F-47CF-8021-A63613AB7826}" type="datetimeFigureOut">
              <a:rPr lang="ar-IQ" smtClean="0"/>
              <a:t>14/04/1441</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8B26A99B-9702-434B-8AA2-E6DF0CD05C5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C70E4DF-818F-47CF-8021-A63613AB7826}" type="datetimeFigureOut">
              <a:rPr lang="ar-IQ" smtClean="0"/>
              <a:t>14/04/1441</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B26A99B-9702-434B-8AA2-E6DF0CD05C56}"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928670"/>
            <a:ext cx="7772400" cy="1470025"/>
          </a:xfrm>
        </p:spPr>
        <p:txBody>
          <a:bodyPr/>
          <a:lstStyle/>
          <a:p>
            <a:r>
              <a:rPr lang="ar-IQ" dirty="0" smtClean="0"/>
              <a:t>الإدارة العامة المقارنة </a:t>
            </a:r>
            <a:endParaRPr lang="ar-IQ" dirty="0"/>
          </a:p>
        </p:txBody>
      </p:sp>
      <p:sp>
        <p:nvSpPr>
          <p:cNvPr id="3" name="عنوان فرعي 2"/>
          <p:cNvSpPr>
            <a:spLocks noGrp="1"/>
          </p:cNvSpPr>
          <p:nvPr>
            <p:ph type="subTitle" idx="1"/>
          </p:nvPr>
        </p:nvSpPr>
        <p:spPr>
          <a:xfrm>
            <a:off x="428596" y="3500438"/>
            <a:ext cx="8062912" cy="1752600"/>
          </a:xfrm>
        </p:spPr>
        <p:txBody>
          <a:bodyPr/>
          <a:lstStyle/>
          <a:p>
            <a:r>
              <a:rPr lang="ar-IQ" b="1" dirty="0" smtClean="0"/>
              <a:t>م. سناء ستار احمد</a:t>
            </a:r>
          </a:p>
          <a:p>
            <a:r>
              <a:rPr lang="ar-IQ" b="1" dirty="0" smtClean="0"/>
              <a:t>كلية </a:t>
            </a:r>
            <a:r>
              <a:rPr lang="ar-IQ" b="1" dirty="0" err="1" smtClean="0"/>
              <a:t>الادارة</a:t>
            </a:r>
            <a:r>
              <a:rPr lang="ar-IQ" b="1" dirty="0" smtClean="0"/>
              <a:t> والاقتصاد / جامعة </a:t>
            </a:r>
            <a:r>
              <a:rPr lang="ar-IQ" b="1" dirty="0" err="1" smtClean="0"/>
              <a:t>ديالى</a:t>
            </a:r>
            <a:r>
              <a:rPr lang="ar-IQ" b="1" dirty="0" smtClean="0"/>
              <a:t> </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357166"/>
            <a:ext cx="7239000" cy="1362075"/>
          </a:xfrm>
        </p:spPr>
        <p:txBody>
          <a:bodyPr/>
          <a:lstStyle/>
          <a:p>
            <a:r>
              <a:rPr lang="ar-IQ" dirty="0" smtClean="0"/>
              <a:t>محاضرات </a:t>
            </a:r>
            <a:r>
              <a:rPr lang="ar-IQ" dirty="0" err="1" smtClean="0"/>
              <a:t>الادارة</a:t>
            </a:r>
            <a:r>
              <a:rPr lang="ar-IQ" dirty="0" smtClean="0"/>
              <a:t> العامة المقارنة </a:t>
            </a:r>
            <a:endParaRPr lang="ar-IQ" dirty="0"/>
          </a:p>
        </p:txBody>
      </p:sp>
      <p:sp>
        <p:nvSpPr>
          <p:cNvPr id="3" name="عنصر نائب للنص 2"/>
          <p:cNvSpPr>
            <a:spLocks noGrp="1"/>
          </p:cNvSpPr>
          <p:nvPr>
            <p:ph type="body" idx="1"/>
          </p:nvPr>
        </p:nvSpPr>
        <p:spPr>
          <a:xfrm>
            <a:off x="571472" y="2428868"/>
            <a:ext cx="5429288" cy="3571900"/>
          </a:xfrm>
        </p:spPr>
        <p:txBody>
          <a:bodyPr>
            <a:normAutofit/>
          </a:bodyPr>
          <a:lstStyle/>
          <a:p>
            <a:pPr algn="ctr"/>
            <a:r>
              <a:rPr lang="ar-IQ" sz="3200" b="1" dirty="0" smtClean="0"/>
              <a:t>المحاضرة </a:t>
            </a:r>
            <a:r>
              <a:rPr lang="ar-IQ" sz="3200" b="1" dirty="0" smtClean="0"/>
              <a:t>الأولى</a:t>
            </a:r>
          </a:p>
          <a:p>
            <a:pPr algn="ctr"/>
            <a:endParaRPr lang="ar-IQ" sz="3200" dirty="0" smtClean="0"/>
          </a:p>
          <a:p>
            <a:pPr algn="ctr"/>
            <a:r>
              <a:rPr lang="ar-IQ" sz="3200" b="1" dirty="0" smtClean="0"/>
              <a:t>ماهية </a:t>
            </a:r>
            <a:r>
              <a:rPr lang="ar-IQ" sz="3200" b="1" dirty="0" err="1" smtClean="0"/>
              <a:t>وتعاريف</a:t>
            </a:r>
            <a:r>
              <a:rPr lang="ar-IQ" sz="3200" b="1" dirty="0" smtClean="0"/>
              <a:t> الإدارة العامة المقارنة</a:t>
            </a:r>
            <a:endParaRPr lang="en-US" sz="3200" dirty="0" smtClean="0"/>
          </a:p>
          <a:p>
            <a:pPr algn="ctr"/>
            <a:endParaRPr lang="ar-IQ"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3200" b="1" dirty="0" smtClean="0"/>
              <a:t>ماهية </a:t>
            </a:r>
            <a:r>
              <a:rPr lang="ar-IQ" sz="3200" b="1" dirty="0" err="1" smtClean="0"/>
              <a:t>وتعاريف</a:t>
            </a:r>
            <a:r>
              <a:rPr lang="ar-IQ" sz="3200" b="1" dirty="0" smtClean="0"/>
              <a:t> الإدارة العامة المقارنة</a:t>
            </a:r>
            <a:endParaRPr lang="ar-IQ" sz="3200" dirty="0"/>
          </a:p>
        </p:txBody>
      </p:sp>
      <p:sp>
        <p:nvSpPr>
          <p:cNvPr id="3" name="عنصر نائب للمحتوى 2"/>
          <p:cNvSpPr>
            <a:spLocks noGrp="1"/>
          </p:cNvSpPr>
          <p:nvPr>
            <p:ph idx="1"/>
          </p:nvPr>
        </p:nvSpPr>
        <p:spPr/>
        <p:txBody>
          <a:bodyPr>
            <a:normAutofit fontScale="85000" lnSpcReduction="20000"/>
          </a:bodyPr>
          <a:lstStyle/>
          <a:p>
            <a:pPr algn="just"/>
            <a:r>
              <a:rPr lang="ar-IQ" dirty="0" smtClean="0"/>
              <a:t>يستخدم </a:t>
            </a:r>
            <a:r>
              <a:rPr lang="ar-IQ" dirty="0" smtClean="0"/>
              <a:t>العلماء وبعض كتاب الإدارة العامة للتعبير عن المقارنة عدة مصطلحات منها: الإدارة المقارنة، الدراسة المقارنة للإدارة، المنهج المقارن، التحليل المقارن، المدخل المقارن والمدخل البيئي المقارن، </a:t>
            </a:r>
            <a:endParaRPr lang="ar-IQ" dirty="0" smtClean="0"/>
          </a:p>
          <a:p>
            <a:endParaRPr lang="ar-IQ" dirty="0" smtClean="0"/>
          </a:p>
          <a:p>
            <a:pPr algn="just"/>
            <a:r>
              <a:rPr lang="ar-IQ" dirty="0" smtClean="0"/>
              <a:t>وبذلك </a:t>
            </a:r>
            <a:r>
              <a:rPr lang="ar-IQ" dirty="0" smtClean="0"/>
              <a:t>هم يعنون أن الإدارة العامة المقارنة هي فرع من علم الإدارة العامة يتناول دراسات في البيروقراطية والخدمة المدنية وإدارة التنمية وإدارة المؤسسات العامة والإدارة المحلية وبذلك هي دراسات تطبيقية تتجاوز حدود بلد معين ولا تنصب على بلد بمفرده حيث تقوم بالمقارنة بين الدول حتى أنها تقوم بدراسات مقارنة في المجتمع الواحد على </a:t>
            </a:r>
            <a:r>
              <a:rPr lang="ar-IQ" dirty="0" err="1" smtClean="0"/>
              <a:t>إعتبار</a:t>
            </a:r>
            <a:r>
              <a:rPr lang="ar-IQ" dirty="0" smtClean="0"/>
              <a:t> أن هنالك تباين </a:t>
            </a:r>
            <a:r>
              <a:rPr lang="ar-IQ" dirty="0" err="1" smtClean="0"/>
              <a:t>وإختلاف</a:t>
            </a:r>
            <a:r>
              <a:rPr lang="ar-IQ" dirty="0" smtClean="0"/>
              <a:t> في العناصر والقوى البيئية حتى في الدولة الواحدة.</a:t>
            </a:r>
            <a:endParaRPr lang="en-US" dirty="0" smtClean="0"/>
          </a:p>
          <a:p>
            <a:pPr algn="just"/>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00108"/>
            <a:ext cx="8229600" cy="4572000"/>
          </a:xfrm>
        </p:spPr>
        <p:txBody>
          <a:bodyPr/>
          <a:lstStyle/>
          <a:p>
            <a:r>
              <a:rPr lang="ar-IQ" dirty="0" smtClean="0"/>
              <a:t>أما إذا انتقلنا للحديث عن مصطلحي الدراسة المقارنة للإدارة العامة والمنهج المقارن للإدارة العامة فإننا نجد أنهما يعبران عن الطريقة المنهجية المتبعة في البحث كتناول عدة أنظمة إدارية والقيام بتطبيق المقارنة بينها لإظهار أوجه الشبه أو الخلاف بينها بهدف التوصل إلى مقترحات لتطوير هذه الأنظمة أي أن المقارنة لا تعدو أن تكون مجرد طريقة مطبقة في مجال الإدارة العامة.</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785794"/>
            <a:ext cx="8229600" cy="4572000"/>
          </a:xfrm>
        </p:spPr>
        <p:txBody>
          <a:bodyPr>
            <a:normAutofit lnSpcReduction="10000"/>
          </a:bodyPr>
          <a:lstStyle/>
          <a:p>
            <a:r>
              <a:rPr lang="ar-IQ" dirty="0" smtClean="0"/>
              <a:t>أما مصطلح المدخل البيئي المقارن فيعبر ويبرز أهمية البيئة أو المحيط الخاص بالأنظمة الإدارية في عملية المقارنة، أي أن أنظمة الإدارة العامة هي وليدة بيئتها أي أنه من غير الممكن نقل نظام إدارة عامة ناجح في مجتمع معين إلى مجتمع آخر يختلف عنه لتحقيق نفس النجاح في المجتمع الثاني وبذلك فهو يسعى لدراسة المتغيرات البيئية بغرض إعادة بناء أنظمة للإدارة العامة في هذه المجتمعات لتكون أكثر ملائمة للواقع وبالتالي فعالة وناجحة.</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4"/>
            <a:ext cx="8229600" cy="4572000"/>
          </a:xfrm>
        </p:spPr>
        <p:txBody>
          <a:bodyPr/>
          <a:lstStyle/>
          <a:p>
            <a:r>
              <a:rPr lang="ar-IQ" dirty="0" err="1" smtClean="0"/>
              <a:t>والإختلاف</a:t>
            </a:r>
            <a:r>
              <a:rPr lang="ar-IQ" dirty="0" smtClean="0"/>
              <a:t> هنا بين المصطلحات ليس خلافا على الألفاظ ولكن الخلاف حول طبيعة الإدارة العامة المقارنة فمنهم من يرى أنها علم قائم بذاته ومنهم من يرى أنها لا تعدو أن تكون طريقة منهجية يتوصل من خلالها الباحث إلى نتائج معينة ضمن بحث مقارنة في التنظيم الإداري وبذلك فإن نتائج بحثه ستلحق بفروع الإدارة العامة.</a:t>
            </a:r>
            <a:endParaRPr lang="en-US" dirty="0" smtClean="0"/>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71546"/>
            <a:ext cx="8229600" cy="4572000"/>
          </a:xfrm>
        </p:spPr>
        <p:txBody>
          <a:bodyPr>
            <a:normAutofit lnSpcReduction="10000"/>
          </a:bodyPr>
          <a:lstStyle/>
          <a:p>
            <a:r>
              <a:rPr lang="ar-IQ" dirty="0" smtClean="0"/>
              <a:t>ولكن من جهة أخرى يمكن </a:t>
            </a:r>
            <a:r>
              <a:rPr lang="ar-IQ" dirty="0" err="1" smtClean="0"/>
              <a:t>إعتبار</a:t>
            </a:r>
            <a:r>
              <a:rPr lang="ar-IQ" dirty="0" smtClean="0"/>
              <a:t> الإدارة العامة المقارنة علم قائم بذاته لأنـه يعبر عن مجموعة المعارف المتناسقة في </a:t>
            </a:r>
            <a:r>
              <a:rPr lang="ar-IQ" dirty="0" err="1" smtClean="0"/>
              <a:t>موضوعمعين</a:t>
            </a:r>
            <a:r>
              <a:rPr lang="ar-IQ" dirty="0" smtClean="0"/>
              <a:t> يتوصل إليها الباحث </a:t>
            </a:r>
            <a:r>
              <a:rPr lang="ar-IQ" dirty="0" err="1" smtClean="0"/>
              <a:t>بإستعمال</a:t>
            </a:r>
            <a:r>
              <a:rPr lang="ar-IQ" dirty="0" smtClean="0"/>
              <a:t> طريقة منهجية معيَنة، وهذا ما يعني أن الإدارة العامة المقارنة هي (علم مناهج المقارن في نطاق الإدارة العامة) حيث أنها تعالج قواعد الطريقة المنهجية للمقارنة مطبقة على أنظمة الإدارة العامة بحيث يمكن قول أن نطاق علم الإدارة العامة المقارنة يبدأ حيث ينتهي نطاق البحث في الطريقة المقارنة. </a:t>
            </a:r>
            <a:endParaRPr lang="en-US" smtClean="0"/>
          </a:p>
          <a:p>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30</TotalTime>
  <Words>391</Words>
  <Application>Microsoft Office PowerPoint</Application>
  <PresentationFormat>عرض على الشاشة (3:4)‏</PresentationFormat>
  <Paragraphs>15</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حيوية</vt:lpstr>
      <vt:lpstr>الإدارة العامة المقارنة </vt:lpstr>
      <vt:lpstr>محاضرات الادارة العامة المقارنة </vt:lpstr>
      <vt:lpstr>ماهية وتعاريف الإدارة العامة المقارنة</vt:lpstr>
      <vt:lpstr>الشريحة 4</vt:lpstr>
      <vt:lpstr>الشريحة 5</vt:lpstr>
      <vt:lpstr>الشريحة 6</vt:lpstr>
      <vt:lpstr>الشريحة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الإدارة العامة المقارنة</dc:title>
  <dc:creator>DELL</dc:creator>
  <cp:lastModifiedBy>DELL</cp:lastModifiedBy>
  <cp:revision>4</cp:revision>
  <dcterms:created xsi:type="dcterms:W3CDTF">2019-12-11T06:59:58Z</dcterms:created>
  <dcterms:modified xsi:type="dcterms:W3CDTF">2019-12-11T07:30:47Z</dcterms:modified>
</cp:coreProperties>
</file>